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y="5715000" cx="9144000"/>
  <p:notesSz cx="6858000" cy="9144000"/>
  <p:embeddedFontLst>
    <p:embeddedFont>
      <p:font typeface="Arim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imo-italic.fntdata"/><Relationship Id="rId20" Type="http://schemas.openxmlformats.org/officeDocument/2006/relationships/slide" Target="slides/slide14.xml"/><Relationship Id="rId41" Type="http://schemas.openxmlformats.org/officeDocument/2006/relationships/font" Target="fonts/Arimo-boldItalic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slide" Target="slides/slide31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39" Type="http://schemas.openxmlformats.org/officeDocument/2006/relationships/font" Target="fonts/Arimo-bold.fntdata"/><Relationship Id="rId16" Type="http://schemas.openxmlformats.org/officeDocument/2006/relationships/slide" Target="slides/slide10.xml"/><Relationship Id="rId38" Type="http://schemas.openxmlformats.org/officeDocument/2006/relationships/font" Target="fonts/Arimo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e8b0ebba85_0_1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e8b0ebba85_0_1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ec0d2a0eb3_0_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ec0d2a0eb3_0_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ge8b0ebba85_0_16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ec0d2a0eb3_0_21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gec0aa5670d_0_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gec0d2a0eb3_0_22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2" name="Google Shape;342;gec0d2a0eb3_0_19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ec0aa5670d_0_7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7" name="Google Shape;37;ge8b0ebba85_0_197:notes"/>
          <p:cNvSpPr/>
          <p:nvPr>
            <p:ph idx="2" type="sldImg"/>
          </p:nvPr>
        </p:nvSpPr>
        <p:spPr>
          <a:xfrm>
            <a:off x="687388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ec0aa5670d_0_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8b0ebba85_0_10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8b0ebba85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e8b0ebba85_0_1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ge6e343e50e_0_10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c0d2a0eb3_0_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4" name="Google Shape;414;gec0d2a0eb3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ec0d2a0eb3_0_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c0d2a0eb3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gec0d2a0eb3_0_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c0aa5670d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1" name="Google Shape;431;gec0aa5670d_1_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c0aa5670d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7" name="Google Shape;437;gec0aa5670d_1_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c0aa5670d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gec0aa5670d_1_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c0aa5670d_1_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49" name="Google Shape;449;gec0aa5670d_1_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Google Shape;450;gec0aa5670d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Check that table descriptions in book are consistent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gec0aa5670d_1_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ge8b0ebba85_0_20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ec0aa5670d_1_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ec0aa5670d_1_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4" name="Google Shape;54;ge8b0ebba85_0_2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gec0aa5670d_1_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77" name="Google Shape;77;ge8b0ebba85_0_2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ged559ca4a5_1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ed559ca4a5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ed559ca4a5_1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" name="Google Shape;134;ge8b0ebba85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/>
          <p:nvPr>
            <p:ph idx="1" type="body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8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5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20.png"/><Relationship Id="rId9" Type="http://schemas.openxmlformats.org/officeDocument/2006/relationships/image" Target="../media/image13.png"/><Relationship Id="rId5" Type="http://schemas.openxmlformats.org/officeDocument/2006/relationships/image" Target="../media/image12.png"/><Relationship Id="rId6" Type="http://schemas.openxmlformats.org/officeDocument/2006/relationships/image" Target="../media/image17.png"/><Relationship Id="rId7" Type="http://schemas.openxmlformats.org/officeDocument/2006/relationships/image" Target="../media/image16.png"/><Relationship Id="rId8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15.png"/><Relationship Id="rId11" Type="http://schemas.openxmlformats.org/officeDocument/2006/relationships/image" Target="../media/image31.png"/><Relationship Id="rId10" Type="http://schemas.openxmlformats.org/officeDocument/2006/relationships/image" Target="../media/image28.png"/><Relationship Id="rId9" Type="http://schemas.openxmlformats.org/officeDocument/2006/relationships/image" Target="../media/image19.png"/><Relationship Id="rId5" Type="http://schemas.openxmlformats.org/officeDocument/2006/relationships/image" Target="../media/image10.png"/><Relationship Id="rId6" Type="http://schemas.openxmlformats.org/officeDocument/2006/relationships/image" Target="../media/image21.png"/><Relationship Id="rId7" Type="http://schemas.openxmlformats.org/officeDocument/2006/relationships/image" Target="../media/image14.png"/><Relationship Id="rId8" Type="http://schemas.openxmlformats.org/officeDocument/2006/relationships/image" Target="../media/image2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3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4.gif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gif"/><Relationship Id="rId4" Type="http://schemas.openxmlformats.org/officeDocument/2006/relationships/image" Target="../media/image9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9: Grafo de Cena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/>
          <p:nvPr>
            <p:ph idx="1" type="body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tronco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cabeça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braço direito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	antebraço direito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		mão direita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braço esquerdo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	antebraço esquerdo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		mão esquerda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perna direita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	canela direita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		pé direito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perna esquerda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	canela esquerda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b="1" lang="pt-BR" sz="1900"/>
              <a:t>			pé esquerdo</a:t>
            </a:r>
            <a:endParaRPr/>
          </a:p>
        </p:txBody>
      </p:sp>
      <p:sp>
        <p:nvSpPr>
          <p:cNvPr id="148" name="Google Shape;148;p1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8899" lvl="0" marL="198899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indent="-198899" lvl="0" marL="198899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indent="-198899" lvl="0" marL="198899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indent="-198899" lvl="0" marL="198899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indent="-198899" lvl="0" marL="198899" rtl="0" algn="l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5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armazena a matriz de transformação atual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5</a:t>
            </a:r>
            <a:r>
              <a:rPr lang="pt-BR" sz="1200">
                <a:solidFill>
                  <a:schemeClr val="dk1"/>
                </a:solidFill>
              </a:rPr>
              <a:t>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translação</a:t>
            </a:r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0">
            <a:spAutoFit/>
          </a:bodyPr>
          <a:lstStyle/>
          <a:p>
            <a:pPr indent="0" lvl="0" marL="0" rtl="0" algn="l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7485250" y="29363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</a:rPr>
              <a:t>+</a:t>
            </a:r>
            <a:endParaRPr b="1" sz="3000"/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</a:rPr>
              <a:t>+</a:t>
            </a:r>
            <a:endParaRPr b="1" sz="3000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</a:rPr>
              <a:t>+</a:t>
            </a:r>
            <a:endParaRPr b="1" sz="3000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</a:rPr>
              <a:t>+</a:t>
            </a:r>
            <a:endParaRPr b="1" sz="3000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</a:rPr>
              <a:t>+</a:t>
            </a:r>
            <a:endParaRPr b="1" sz="3000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800">
                <a:solidFill>
                  <a:schemeClr val="dk1"/>
                </a:solidFill>
              </a:rPr>
              <a:t>+</a:t>
            </a:r>
            <a:endParaRPr b="1" sz="3000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2" presetSubtype="1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idx="1" type="body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/>
          <p:nvPr>
            <p:ph idx="1" type="body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indent="0" lvl="0" marL="0" rtl="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fmla="val 8333" name="adj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15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/>
          <p:nvPr>
            <p:ph idx="1" type="body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700"/>
              <a:t>O cubo vermelho foi criado na origem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700"/>
              <a:t>Qual cubo foi:</a:t>
            </a:r>
            <a:endParaRPr b="1"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1º rotacionado 45° e depois transladado na vertical?</a:t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1º transladado na vertical e depois rotacionado de 45°?</a:t>
            </a:r>
            <a:endParaRPr sz="1700"/>
          </a:p>
        </p:txBody>
      </p:sp>
      <p:sp>
        <p:nvSpPr>
          <p:cNvPr id="296" name="Google Shape;296;p1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 id="297" name="Google Shape;29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651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 id="298" name="Google Shape;298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475" y="40651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 id="310" name="Google Shape;3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 id="311" name="Google Shape;31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pic>
        <p:nvPicPr>
          <p:cNvPr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 id="315" name="Google Shape;315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 id="316" name="Google Shape;31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 id="317" name="Google Shape;317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 id="318" name="Google Shape;318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/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Scene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Viewpoint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position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0 0 15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fieldOfView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0.7854</a:t>
            </a:r>
            <a:r>
              <a:rPr b="1" lang="pt-BR" sz="900">
                <a:solidFill>
                  <a:srgbClr val="5FB4B4"/>
                </a:solidFill>
              </a:rPr>
              <a:t>"/&gt;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8DEE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translation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0 0 0</a:t>
            </a:r>
            <a:r>
              <a:rPr b="1" lang="pt-BR" sz="900">
                <a:solidFill>
                  <a:srgbClr val="5FB4B4"/>
                </a:solidFill>
              </a:rPr>
              <a:t>"&gt;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rotation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0 0 1 0</a:t>
            </a:r>
            <a:r>
              <a:rPr b="1" lang="pt-BR" sz="900">
                <a:solidFill>
                  <a:srgbClr val="5FB4B4"/>
                </a:solidFill>
              </a:rPr>
              <a:t>"&gt;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Shape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Box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size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1 1 1</a:t>
            </a:r>
            <a:r>
              <a:rPr b="1" lang="pt-BR" sz="900">
                <a:solidFill>
                  <a:srgbClr val="5FB4B4"/>
                </a:solidFill>
              </a:rPr>
              <a:t>"/&gt;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Appearance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Material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diffuseColor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1 0 0</a:t>
            </a:r>
            <a:r>
              <a:rPr b="1" lang="pt-BR" sz="900">
                <a:solidFill>
                  <a:srgbClr val="5FB4B4"/>
                </a:solidFill>
              </a:rPr>
              <a:t>"/&gt;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Appearance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Shape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8DEE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translation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0 4 0</a:t>
            </a:r>
            <a:r>
              <a:rPr b="1" lang="pt-BR" sz="900">
                <a:solidFill>
                  <a:srgbClr val="5FB4B4"/>
                </a:solidFill>
              </a:rPr>
              <a:t>"&gt;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rotation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0 0 1 0.79</a:t>
            </a:r>
            <a:r>
              <a:rPr b="1" lang="pt-BR" sz="900">
                <a:solidFill>
                  <a:srgbClr val="5FB4B4"/>
                </a:solidFill>
              </a:rPr>
              <a:t>"&gt;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Shape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Box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size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1 1 1</a:t>
            </a:r>
            <a:r>
              <a:rPr b="1" lang="pt-BR" sz="900">
                <a:solidFill>
                  <a:srgbClr val="5FB4B4"/>
                </a:solidFill>
              </a:rPr>
              <a:t>"/&gt;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Appearance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Material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diffuseColor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1</a:t>
            </a:r>
            <a:r>
              <a:rPr b="1" lang="pt-BR" sz="900">
                <a:solidFill>
                  <a:srgbClr val="99C794"/>
                </a:solidFill>
              </a:rPr>
              <a:t> 1 0</a:t>
            </a:r>
            <a:r>
              <a:rPr b="1" lang="pt-BR" sz="900">
                <a:solidFill>
                  <a:srgbClr val="5FB4B4"/>
                </a:solidFill>
              </a:rPr>
              <a:t>"/&gt;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Appearance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Shape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900">
              <a:solidFill>
                <a:srgbClr val="D8DEE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rotation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0 0 1 0.79</a:t>
            </a:r>
            <a:r>
              <a:rPr b="1" lang="pt-BR" sz="900">
                <a:solidFill>
                  <a:srgbClr val="5FB4B4"/>
                </a:solidFill>
              </a:rPr>
              <a:t>"&gt;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translation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0 4 0</a:t>
            </a:r>
            <a:r>
              <a:rPr b="1" lang="pt-BR" sz="900">
                <a:solidFill>
                  <a:srgbClr val="5FB4B4"/>
                </a:solidFill>
              </a:rPr>
              <a:t>"&gt;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Shape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Box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size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1 1 1</a:t>
            </a:r>
            <a:r>
              <a:rPr b="1" lang="pt-BR" sz="900">
                <a:solidFill>
                  <a:srgbClr val="5FB4B4"/>
                </a:solidFill>
              </a:rPr>
              <a:t>"/&gt;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Appearance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  </a:t>
            </a:r>
            <a:r>
              <a:rPr b="1" lang="pt-BR" sz="900">
                <a:solidFill>
                  <a:srgbClr val="5FB4B4"/>
                </a:solidFill>
              </a:rPr>
              <a:t>&lt;</a:t>
            </a:r>
            <a:r>
              <a:rPr b="1" lang="pt-BR" sz="900">
                <a:solidFill>
                  <a:srgbClr val="EC5F66"/>
                </a:solidFill>
              </a:rPr>
              <a:t>Material</a:t>
            </a: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C695C6"/>
                </a:solidFill>
              </a:rPr>
              <a:t>diffuseColor</a:t>
            </a:r>
            <a:r>
              <a:rPr b="1" lang="pt-BR" sz="900">
                <a:solidFill>
                  <a:srgbClr val="A6ACB9"/>
                </a:solidFill>
              </a:rPr>
              <a:t>=</a:t>
            </a:r>
            <a:r>
              <a:rPr b="1" lang="pt-BR" sz="900">
                <a:solidFill>
                  <a:srgbClr val="5FB4B4"/>
                </a:solidFill>
              </a:rPr>
              <a:t>"</a:t>
            </a:r>
            <a:r>
              <a:rPr b="1" lang="pt-BR" sz="900">
                <a:solidFill>
                  <a:srgbClr val="99C794"/>
                </a:solidFill>
              </a:rPr>
              <a:t>0 0 1</a:t>
            </a:r>
            <a:r>
              <a:rPr b="1" lang="pt-BR" sz="900">
                <a:solidFill>
                  <a:srgbClr val="5FB4B4"/>
                </a:solidFill>
              </a:rPr>
              <a:t>"/&gt;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Appearance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Shape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Transform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 </a:t>
            </a:r>
            <a:endParaRPr b="1" sz="900">
              <a:solidFill>
                <a:srgbClr val="D8DEE9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900">
                <a:solidFill>
                  <a:srgbClr val="D8DEE9"/>
                </a:solidFill>
              </a:rPr>
              <a:t> </a:t>
            </a:r>
            <a:r>
              <a:rPr b="1" lang="pt-BR" sz="900">
                <a:solidFill>
                  <a:srgbClr val="5FB4B4"/>
                </a:solidFill>
              </a:rPr>
              <a:t>&lt;/</a:t>
            </a:r>
            <a:r>
              <a:rPr b="1" lang="pt-BR" sz="900">
                <a:solidFill>
                  <a:srgbClr val="EC5F66"/>
                </a:solidFill>
              </a:rPr>
              <a:t>Scene</a:t>
            </a:r>
            <a:r>
              <a:rPr b="1" lang="pt-BR" sz="900">
                <a:solidFill>
                  <a:srgbClr val="5FB4B4"/>
                </a:solidFill>
              </a:rPr>
              <a:t>&gt;</a:t>
            </a:r>
            <a:endParaRPr b="1" sz="900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cap="flat" cmpd="sng" w="19050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flipH="1" rot="10800000">
            <a:off x="3174150" y="2186479"/>
            <a:ext cx="3792300" cy="1038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flipH="1" rot="10800000">
            <a:off x="3174150" y="2706754"/>
            <a:ext cx="2766900" cy="1884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FF99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7" name="Google Shape;337;p21"/>
          <p:cNvSpPr/>
          <p:nvPr/>
        </p:nvSpPr>
        <p:spPr>
          <a:xfrm>
            <a:off x="2096015" y="3211685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096015" y="4572410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/>
          <p:nvPr>
            <p:ph idx="1" type="body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D8DEE9"/>
                </a:solidFill>
              </a:rPr>
              <a:t>    </a:t>
            </a:r>
            <a:r>
              <a:rPr b="1" lang="pt-BR" sz="1700">
                <a:solidFill>
                  <a:srgbClr val="5FB4B4"/>
                </a:solidFill>
              </a:rPr>
              <a:t>&lt;</a:t>
            </a:r>
            <a:r>
              <a:rPr b="1" lang="pt-BR" sz="1700">
                <a:solidFill>
                  <a:srgbClr val="EC5F66"/>
                </a:solidFill>
              </a:rPr>
              <a:t>Transform</a:t>
            </a:r>
            <a:r>
              <a:rPr b="1" lang="pt-BR" sz="1700">
                <a:solidFill>
                  <a:srgbClr val="D8DEE9"/>
                </a:solidFill>
              </a:rPr>
              <a:t> </a:t>
            </a:r>
            <a:r>
              <a:rPr b="1" lang="pt-BR" sz="1700">
                <a:solidFill>
                  <a:srgbClr val="C695C6"/>
                </a:solidFill>
              </a:rPr>
              <a:t>translation</a:t>
            </a:r>
            <a:r>
              <a:rPr b="1" lang="pt-BR" sz="1700">
                <a:solidFill>
                  <a:srgbClr val="A6ACB9"/>
                </a:solidFill>
              </a:rPr>
              <a:t>=</a:t>
            </a:r>
            <a:r>
              <a:rPr b="1" lang="pt-BR" sz="1700">
                <a:solidFill>
                  <a:srgbClr val="5FB4B4"/>
                </a:solidFill>
              </a:rPr>
              <a:t>"</a:t>
            </a:r>
            <a:r>
              <a:rPr b="1" lang="pt-BR" sz="1700">
                <a:solidFill>
                  <a:srgbClr val="99C794"/>
                </a:solidFill>
              </a:rPr>
              <a:t>0 5 0</a:t>
            </a:r>
            <a:r>
              <a:rPr b="1" lang="pt-BR" sz="1700">
                <a:solidFill>
                  <a:srgbClr val="5FB4B4"/>
                </a:solidFill>
              </a:rPr>
              <a:t>"&gt;</a:t>
            </a:r>
            <a:endParaRPr b="1" sz="17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D8DEE9"/>
                </a:solidFill>
              </a:rPr>
              <a:t>        </a:t>
            </a:r>
            <a:r>
              <a:rPr b="1" lang="pt-BR" sz="1700">
                <a:solidFill>
                  <a:srgbClr val="5FB4B4"/>
                </a:solidFill>
              </a:rPr>
              <a:t>&lt;</a:t>
            </a:r>
            <a:r>
              <a:rPr b="1" lang="pt-BR" sz="1700">
                <a:solidFill>
                  <a:srgbClr val="EC5F66"/>
                </a:solidFill>
              </a:rPr>
              <a:t>Transform</a:t>
            </a:r>
            <a:r>
              <a:rPr b="1" lang="pt-BR" sz="1700">
                <a:solidFill>
                  <a:srgbClr val="D8DEE9"/>
                </a:solidFill>
              </a:rPr>
              <a:t> </a:t>
            </a:r>
            <a:r>
              <a:rPr b="1" lang="pt-BR" sz="1700">
                <a:solidFill>
                  <a:srgbClr val="C695C6"/>
                </a:solidFill>
              </a:rPr>
              <a:t>scale</a:t>
            </a:r>
            <a:r>
              <a:rPr b="1" lang="pt-BR" sz="1700">
                <a:solidFill>
                  <a:srgbClr val="A6ACB9"/>
                </a:solidFill>
              </a:rPr>
              <a:t>=</a:t>
            </a:r>
            <a:r>
              <a:rPr b="1" lang="pt-BR" sz="1700">
                <a:solidFill>
                  <a:srgbClr val="5FB4B4"/>
                </a:solidFill>
              </a:rPr>
              <a:t>"</a:t>
            </a:r>
            <a:r>
              <a:rPr b="1" lang="pt-BR" sz="1700">
                <a:solidFill>
                  <a:srgbClr val="99C794"/>
                </a:solidFill>
              </a:rPr>
              <a:t>1 2 3</a:t>
            </a:r>
            <a:r>
              <a:rPr b="1" lang="pt-BR" sz="1700">
                <a:solidFill>
                  <a:srgbClr val="5FB4B4"/>
                </a:solidFill>
              </a:rPr>
              <a:t>"&gt;</a:t>
            </a:r>
            <a:endParaRPr b="1" sz="1700">
              <a:solidFill>
                <a:srgbClr val="5FB4B4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700">
                <a:solidFill>
                  <a:srgbClr val="5FB4B4"/>
                </a:solidFill>
              </a:rPr>
              <a:t>            &lt;</a:t>
            </a:r>
            <a:r>
              <a:rPr b="1" lang="pt-BR" sz="1700">
                <a:solidFill>
                  <a:srgbClr val="EC5F66"/>
                </a:solidFill>
              </a:rPr>
              <a:t>Transform</a:t>
            </a:r>
            <a:r>
              <a:rPr b="1" lang="pt-BR" sz="1700">
                <a:solidFill>
                  <a:srgbClr val="D8DEE9"/>
                </a:solidFill>
              </a:rPr>
              <a:t> </a:t>
            </a:r>
            <a:r>
              <a:rPr b="1" lang="pt-BR" sz="1700">
                <a:solidFill>
                  <a:srgbClr val="C695C6"/>
                </a:solidFill>
              </a:rPr>
              <a:t>rotation</a:t>
            </a:r>
            <a:r>
              <a:rPr b="1" lang="pt-BR" sz="1700">
                <a:solidFill>
                  <a:srgbClr val="A6ACB9"/>
                </a:solidFill>
              </a:rPr>
              <a:t>=</a:t>
            </a:r>
            <a:r>
              <a:rPr b="1" lang="pt-BR" sz="1700">
                <a:solidFill>
                  <a:srgbClr val="5FB4B4"/>
                </a:solidFill>
              </a:rPr>
              <a:t>"</a:t>
            </a:r>
            <a:r>
              <a:rPr b="1" lang="pt-BR" sz="1700">
                <a:solidFill>
                  <a:srgbClr val="99C794"/>
                </a:solidFill>
              </a:rPr>
              <a:t>0 0 1 1.57</a:t>
            </a:r>
            <a:r>
              <a:rPr b="1" lang="pt-BR" sz="1700">
                <a:solidFill>
                  <a:srgbClr val="5FB4B4"/>
                </a:solidFill>
              </a:rPr>
              <a:t>"&gt;</a:t>
            </a:r>
            <a:endParaRPr b="1" sz="1700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/>
          <p:nvPr>
            <p:ph idx="1" type="body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 id="362" name="Google Shape;36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b="1" sz="700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b="1" sz="700"/>
          </a:p>
        </p:txBody>
      </p:sp>
      <p:pic>
        <p:nvPicPr>
          <p:cNvPr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 id="365" name="Google Shape;3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 id="370" name="Google Shape;370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b="1" sz="700"/>
          </a:p>
        </p:txBody>
      </p:sp>
      <p:pic>
        <p:nvPicPr>
          <p:cNvPr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 id="372" name="Google Shape;372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 id="373" name="Google Shape;373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 id="374" name="Google Shape;374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b="1" sz="700"/>
          </a:p>
        </p:txBody>
      </p:sp>
      <p:pic>
        <p:nvPicPr>
          <p:cNvPr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 id="376" name="Google Shape;376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b="1" sz="700"/>
          </a:p>
        </p:txBody>
      </p:sp>
      <p:pic>
        <p:nvPicPr>
          <p:cNvPr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 id="378" name="Google Shape;378;p2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 id="379" name="Google Shape;379;p2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b="1" sz="700"/>
          </a:p>
        </p:txBody>
      </p:sp>
      <p:pic>
        <p:nvPicPr>
          <p:cNvPr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 id="381" name="Google Shape;381;p23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/>
          <p:nvPr>
            <p:ph idx="1" type="body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95784" lvl="0" marL="195784" rtl="0" algn="l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indent="-195784" lvl="0" marL="195784" rtl="0" algn="l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indent="-195784" lvl="0" marL="195784" rtl="0" algn="l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</a:t>
            </a:r>
            <a:r>
              <a:rPr lang="pt-BR"/>
              <a:t>específica</a:t>
            </a:r>
            <a:r>
              <a:rPr lang="pt-BR"/>
              <a:t> do XHTML</a:t>
            </a:r>
            <a:endParaRPr/>
          </a:p>
          <a:p>
            <a:pPr indent="-195784" lvl="0" marL="195784" rtl="0" algn="l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indent="-195784" lvl="0" marL="195784" rtl="0" algn="l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pt-BR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</a:t>
            </a:r>
            <a:r>
              <a:rPr lang="pt-BR" sz="1500">
                <a:solidFill>
                  <a:schemeClr val="dk1"/>
                </a:solidFill>
              </a:rPr>
              <a:t> * pontos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/>
                <a:gridCol w="4812650"/>
              </a:tblGrid>
              <a:tr h="63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3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3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636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Aula ficou curta, mas agora é hora de ação.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Resto da Aula : Estúdio!</a:t>
            </a:r>
            <a:endParaRPr/>
          </a:p>
        </p:txBody>
      </p:sp>
      <p:sp>
        <p:nvSpPr>
          <p:cNvPr id="404" name="Google Shape;404;p2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10" name="Google Shape;410;p26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11" name="Google Shape;411;p26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Codificação X3D</a:t>
            </a:r>
            <a:endParaRPr/>
          </a:p>
        </p:txBody>
      </p:sp>
      <p:sp>
        <p:nvSpPr>
          <p:cNvPr id="418" name="Google Shape;418;p27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85750" lvl="0" marL="28575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pt-BR" sz="1667"/>
              <a:t>Clássica – Muito semelhante ao VRML97 (não se usa mais)</a:t>
            </a:r>
            <a:endParaRPr/>
          </a:p>
          <a:p>
            <a:pPr indent="-285750" lvl="0" marL="285750" rtl="0" algn="just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pt-BR" sz="1667"/>
              <a:t>XML – Técnica atual</a:t>
            </a:r>
            <a:endParaRPr sz="1667"/>
          </a:p>
        </p:txBody>
      </p:sp>
      <p:sp>
        <p:nvSpPr>
          <p:cNvPr id="419" name="Google Shape;419;p27"/>
          <p:cNvSpPr txBox="1"/>
          <p:nvPr/>
        </p:nvSpPr>
        <p:spPr>
          <a:xfrm>
            <a:off x="390548" y="2002794"/>
            <a:ext cx="3489600" cy="333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#X3D V3.0 utf8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Profile Immersive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NavigationInfo {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 [ "ANY" ]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 {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children [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Shape {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appearance Appearance {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material Material {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r>
              <a:rPr b="0" lang="pt-BR" sz="105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                      </a:t>
            </a: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diffuseColor 1.0 1.0 1.0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geometry Sphere {}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0" sz="105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0" name="Google Shape;420;p27"/>
          <p:cNvSpPr/>
          <p:nvPr/>
        </p:nvSpPr>
        <p:spPr>
          <a:xfrm>
            <a:off x="382299" y="1633450"/>
            <a:ext cx="1125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VRML97</a:t>
            </a:r>
            <a:endParaRPr/>
          </a:p>
        </p:txBody>
      </p:sp>
      <p:sp>
        <p:nvSpPr>
          <p:cNvPr id="421" name="Google Shape;421;p27"/>
          <p:cNvSpPr txBox="1"/>
          <p:nvPr/>
        </p:nvSpPr>
        <p:spPr>
          <a:xfrm>
            <a:off x="4041059" y="2002794"/>
            <a:ext cx="4935900" cy="33324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X3D PUBLIC "</a:t>
            </a:r>
            <a:r>
              <a:rPr b="0" lang="pt-BR" sz="8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http://www.web3d.org/specifications/x3d-3.0.dtd</a:t>
            </a: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&lt;X3D profile="Immersive"&gt;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&lt;Scene&gt;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&lt;NavigationInfo type="ANY"/&gt;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&lt;Transform&gt;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&lt;Shape&gt;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&lt;Appearance&gt;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&lt;Material diffuseColor=”1 1 1”/&gt;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&lt;/Appearance&gt;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&lt;Sphere/&gt;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&lt;/Shape&gt;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&lt;/Transform&gt;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&lt;/Scene&gt;</a:t>
            </a:r>
            <a:endParaRPr b="0" sz="105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indent="0" lvl="0" marL="0" marR="0" rtl="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b="0" lang="pt-BR" sz="105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&lt;/X3D&gt;</a:t>
            </a:r>
            <a:endParaRPr/>
          </a:p>
        </p:txBody>
      </p:sp>
      <p:sp>
        <p:nvSpPr>
          <p:cNvPr id="422" name="Google Shape;422;p27"/>
          <p:cNvSpPr/>
          <p:nvPr/>
        </p:nvSpPr>
        <p:spPr>
          <a:xfrm>
            <a:off x="4041047" y="1659350"/>
            <a:ext cx="769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Definições para árvore:</a:t>
            </a:r>
            <a:endParaRPr/>
          </a:p>
        </p:txBody>
      </p:sp>
      <p:sp>
        <p:nvSpPr>
          <p:cNvPr id="428" name="Google Shape;428;p2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elemento na árvore é chamado de nó;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Pais e filhos (ramos e folhas);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nó tem só um pai;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nó pode ter vários filhos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principal é conhecido como raiz (root)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Tipos de Dados no X3D 1/4</a:t>
            </a:r>
            <a:endParaRPr/>
          </a:p>
        </p:txBody>
      </p:sp>
      <p:graphicFrame>
        <p:nvGraphicFramePr>
          <p:cNvPr id="434" name="Google Shape;434;p29"/>
          <p:cNvGraphicFramePr/>
          <p:nvPr/>
        </p:nvGraphicFramePr>
        <p:xfrm>
          <a:off x="390525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{F100F3DE-7861-4267-B11E-ABE115524145}</a:tableStyleId>
              </a:tblPr>
              <a:tblGrid>
                <a:gridCol w="1896300"/>
                <a:gridCol w="4190600"/>
                <a:gridCol w="2341125"/>
              </a:tblGrid>
              <a:tr h="8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SFBool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boolean value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(XML)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342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MFBool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boolean array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SFColor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color, RGB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0 0 0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MFColor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color array RGB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SFColorRGBA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color, RGBA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0 0 0 0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MFColorRGBA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color array RGB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Tipos de Dados no X3D 2/4</a:t>
            </a:r>
            <a:endParaRPr/>
          </a:p>
        </p:txBody>
      </p:sp>
      <p:graphicFrame>
        <p:nvGraphicFramePr>
          <p:cNvPr id="440" name="Google Shape;440;p30"/>
          <p:cNvGraphicFramePr/>
          <p:nvPr/>
        </p:nvGraphicFramePr>
        <p:xfrm>
          <a:off x="390525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{F100F3DE-7861-4267-B11E-ABE115524145}</a:tableStyleId>
              </a:tblPr>
              <a:tblGrid>
                <a:gridCol w="1896300"/>
                <a:gridCol w="4705650"/>
                <a:gridCol w="1826075"/>
              </a:tblGrid>
              <a:tr h="8532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SFInt32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32-bit integer value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MFInt32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32-bit integer array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SFFloat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single-precision float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MFFloat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single-precision array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SFDouble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double-precision float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MFDouble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double-precision array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Tipos de Dados no X3D 3/4</a:t>
            </a:r>
            <a:endParaRPr/>
          </a:p>
        </p:txBody>
      </p:sp>
      <p:graphicFrame>
        <p:nvGraphicFramePr>
          <p:cNvPr id="446" name="Google Shape;446;p31"/>
          <p:cNvGraphicFramePr/>
          <p:nvPr/>
        </p:nvGraphicFramePr>
        <p:xfrm>
          <a:off x="390525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{F100F3DE-7861-4267-B11E-ABE115524145}</a:tableStyleId>
              </a:tblPr>
              <a:tblGrid>
                <a:gridCol w="1615375"/>
                <a:gridCol w="4493225"/>
                <a:gridCol w="2319450"/>
              </a:tblGrid>
              <a:tr h="889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SFRotation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rotation axis-angle value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0 1 0 0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MFRotation</a:t>
                      </a:r>
                      <a:endParaRPr b="0" i="0" sz="18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rotation axis-angle array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467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SFString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string value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string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MFString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string array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32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SFTime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time value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 sentinel (no time)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918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MFTime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time array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Tipos de Dados no X3D 4/4</a:t>
            </a:r>
            <a:endParaRPr/>
          </a:p>
        </p:txBody>
      </p:sp>
      <p:graphicFrame>
        <p:nvGraphicFramePr>
          <p:cNvPr id="453" name="Google Shape;453;p32"/>
          <p:cNvGraphicFramePr/>
          <p:nvPr/>
        </p:nvGraphicFramePr>
        <p:xfrm>
          <a:off x="390525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{F100F3DE-7861-4267-B11E-ABE115524145}</a:tableStyleId>
              </a:tblPr>
              <a:tblGrid>
                <a:gridCol w="2598650"/>
                <a:gridCol w="3488275"/>
                <a:gridCol w="2341125"/>
              </a:tblGrid>
              <a:tr h="892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SFVec2f/SFVec2d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vector of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2-float/2-double values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0 0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9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MFVec2f/MFVec2d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vector array of 2-float/2-double values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213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SFVec3f/SFVec3d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vector of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3-float/3-double values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0 0 0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019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MFVec3f/MFVec3d</a:t>
                      </a:r>
                      <a:endParaRPr/>
                    </a:p>
                  </a:txBody>
                  <a:tcPr marT="38100" marB="38100" marR="64775" marL="6477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vector array of 3-float/3-double values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b="0" i="0" lang="pt-BR" sz="18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T="38100" marB="38100" marR="64775" marL="64775" anchor="ctr">
                    <a:lnL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03_5-Transform" id="460" name="Google Shape;460;p33"/>
            <p:cNvPicPr preferRelativeResize="0"/>
            <p:nvPr/>
          </p:nvPicPr>
          <p:blipFill rotWithShape="1">
            <a:blip r:embed="rId4">
              <a:alphaModFix/>
            </a:blip>
            <a:srcRect b="0" l="19510" r="9410" t="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indent="-34925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229974"/>
            <a:ext cx="4422300" cy="21579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5FB4B4"/>
                </a:solidFill>
              </a:rPr>
              <a:t>&lt;</a:t>
            </a:r>
            <a:r>
              <a:rPr b="1" lang="pt-BR" sz="1250">
                <a:solidFill>
                  <a:srgbClr val="EC5F66"/>
                </a:solidFill>
              </a:rPr>
              <a:t>Shape</a:t>
            </a:r>
            <a:r>
              <a:rPr b="1" lang="pt-BR" sz="1250">
                <a:solidFill>
                  <a:srgbClr val="5FB4B4"/>
                </a:solidFill>
              </a:rPr>
              <a:t>&gt;</a:t>
            </a:r>
            <a:endParaRPr b="1" sz="1250">
              <a:solidFill>
                <a:srgbClr val="5FB4B4"/>
              </a:solidFill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D8DEE9"/>
                </a:solidFill>
              </a:rPr>
              <a:t>    </a:t>
            </a:r>
            <a:r>
              <a:rPr b="1" lang="pt-BR" sz="1250">
                <a:solidFill>
                  <a:srgbClr val="5FB4B4"/>
                </a:solidFill>
              </a:rPr>
              <a:t>&lt;</a:t>
            </a:r>
            <a:r>
              <a:rPr b="1" lang="pt-BR" sz="1250">
                <a:solidFill>
                  <a:srgbClr val="EC5F66"/>
                </a:solidFill>
              </a:rPr>
              <a:t>TriangleSet</a:t>
            </a:r>
            <a:r>
              <a:rPr b="1" lang="pt-BR" sz="1250">
                <a:solidFill>
                  <a:srgbClr val="5FB4B4"/>
                </a:solidFill>
              </a:rPr>
              <a:t>&gt;</a:t>
            </a:r>
            <a:endParaRPr b="1" sz="1250">
              <a:solidFill>
                <a:srgbClr val="5FB4B4"/>
              </a:solidFill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D8DEE9"/>
                </a:solidFill>
              </a:rPr>
              <a:t>         </a:t>
            </a:r>
            <a:r>
              <a:rPr b="1" lang="pt-BR" sz="1250">
                <a:solidFill>
                  <a:srgbClr val="5FB4B4"/>
                </a:solidFill>
              </a:rPr>
              <a:t>&lt;</a:t>
            </a:r>
            <a:r>
              <a:rPr b="1" lang="pt-BR" sz="1250">
                <a:solidFill>
                  <a:srgbClr val="EC5F66"/>
                </a:solidFill>
              </a:rPr>
              <a:t>Coordinate</a:t>
            </a:r>
            <a:r>
              <a:rPr b="1" lang="pt-BR" sz="1250">
                <a:solidFill>
                  <a:srgbClr val="D8DEE9"/>
                </a:solidFill>
              </a:rPr>
              <a:t> </a:t>
            </a:r>
            <a:r>
              <a:rPr b="1" lang="pt-BR" sz="1250">
                <a:solidFill>
                  <a:srgbClr val="C695C6"/>
                </a:solidFill>
              </a:rPr>
              <a:t>point</a:t>
            </a:r>
            <a:r>
              <a:rPr b="1" lang="pt-BR" sz="1250">
                <a:solidFill>
                  <a:srgbClr val="A6ACB9"/>
                </a:solidFill>
              </a:rPr>
              <a:t>=</a:t>
            </a:r>
            <a:r>
              <a:rPr b="1" lang="pt-BR" sz="1250">
                <a:solidFill>
                  <a:srgbClr val="5FB4B4"/>
                </a:solidFill>
              </a:rPr>
              <a:t>'</a:t>
            </a:r>
            <a:r>
              <a:rPr b="1" lang="pt-BR" sz="1250">
                <a:solidFill>
                  <a:srgbClr val="99C794"/>
                </a:solidFill>
              </a:rPr>
              <a:t>-5 1 3 -3 2 1 -5 4 0</a:t>
            </a:r>
            <a:r>
              <a:rPr b="1" lang="pt-BR" sz="1250">
                <a:solidFill>
                  <a:srgbClr val="5FB4B4"/>
                </a:solidFill>
              </a:rPr>
              <a:t>'/&gt;</a:t>
            </a:r>
            <a:endParaRPr b="1" sz="1250">
              <a:solidFill>
                <a:srgbClr val="5FB4B4"/>
              </a:solidFill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D8DEE9"/>
                </a:solidFill>
              </a:rPr>
              <a:t>    </a:t>
            </a:r>
            <a:r>
              <a:rPr b="1" lang="pt-BR" sz="1250">
                <a:solidFill>
                  <a:srgbClr val="5FB4B4"/>
                </a:solidFill>
              </a:rPr>
              <a:t>&lt;/</a:t>
            </a:r>
            <a:r>
              <a:rPr b="1" lang="pt-BR" sz="1250">
                <a:solidFill>
                  <a:srgbClr val="EC5F66"/>
                </a:solidFill>
              </a:rPr>
              <a:t>TriangleSet</a:t>
            </a:r>
            <a:r>
              <a:rPr b="1" lang="pt-BR" sz="1250">
                <a:solidFill>
                  <a:srgbClr val="5FB4B4"/>
                </a:solidFill>
              </a:rPr>
              <a:t>&gt;</a:t>
            </a:r>
            <a:endParaRPr b="1" sz="1250">
              <a:solidFill>
                <a:srgbClr val="5FB4B4"/>
              </a:solidFill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D8DEE9"/>
                </a:solidFill>
              </a:rPr>
              <a:t>    </a:t>
            </a:r>
            <a:r>
              <a:rPr b="1" lang="pt-BR" sz="1250">
                <a:solidFill>
                  <a:srgbClr val="5FB4B4"/>
                </a:solidFill>
              </a:rPr>
              <a:t>&lt;</a:t>
            </a:r>
            <a:r>
              <a:rPr b="1" lang="pt-BR" sz="1250">
                <a:solidFill>
                  <a:srgbClr val="EC5F66"/>
                </a:solidFill>
              </a:rPr>
              <a:t>Appearance</a:t>
            </a:r>
            <a:r>
              <a:rPr b="1" lang="pt-BR" sz="1250">
                <a:solidFill>
                  <a:srgbClr val="5FB4B4"/>
                </a:solidFill>
              </a:rPr>
              <a:t>&gt;</a:t>
            </a:r>
            <a:endParaRPr b="1" sz="1250">
              <a:solidFill>
                <a:srgbClr val="5FB4B4"/>
              </a:solidFill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D8DEE9"/>
                </a:solidFill>
              </a:rPr>
              <a:t>         </a:t>
            </a:r>
            <a:r>
              <a:rPr b="1" lang="pt-BR" sz="1250">
                <a:solidFill>
                  <a:srgbClr val="5FB4B4"/>
                </a:solidFill>
              </a:rPr>
              <a:t>&lt;</a:t>
            </a:r>
            <a:r>
              <a:rPr b="1" lang="pt-BR" sz="1250">
                <a:solidFill>
                  <a:srgbClr val="EC5F66"/>
                </a:solidFill>
              </a:rPr>
              <a:t>Material</a:t>
            </a:r>
            <a:r>
              <a:rPr b="1" lang="pt-BR" sz="1250">
                <a:solidFill>
                  <a:srgbClr val="D8DEE9"/>
                </a:solidFill>
              </a:rPr>
              <a:t> </a:t>
            </a:r>
            <a:r>
              <a:rPr b="1" lang="pt-BR" sz="1250">
                <a:solidFill>
                  <a:srgbClr val="C695C6"/>
                </a:solidFill>
              </a:rPr>
              <a:t>diffuseColor</a:t>
            </a:r>
            <a:r>
              <a:rPr b="1" lang="pt-BR" sz="1250">
                <a:solidFill>
                  <a:srgbClr val="A6ACB9"/>
                </a:solidFill>
              </a:rPr>
              <a:t>=</a:t>
            </a:r>
            <a:r>
              <a:rPr b="1" lang="pt-BR" sz="1250">
                <a:solidFill>
                  <a:srgbClr val="5FB4B4"/>
                </a:solidFill>
              </a:rPr>
              <a:t>'</a:t>
            </a:r>
            <a:r>
              <a:rPr b="1" lang="pt-BR" sz="1250">
                <a:solidFill>
                  <a:srgbClr val="99C794"/>
                </a:solidFill>
              </a:rPr>
              <a:t>1 0 0</a:t>
            </a:r>
            <a:r>
              <a:rPr b="1" lang="pt-BR" sz="1250">
                <a:solidFill>
                  <a:srgbClr val="5FB4B4"/>
                </a:solidFill>
              </a:rPr>
              <a:t>'/&gt;</a:t>
            </a:r>
            <a:endParaRPr b="1" sz="1250">
              <a:solidFill>
                <a:srgbClr val="5FB4B4"/>
              </a:solidFill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D8DEE9"/>
                </a:solidFill>
              </a:rPr>
              <a:t>    </a:t>
            </a:r>
            <a:r>
              <a:rPr b="1" lang="pt-BR" sz="1250">
                <a:solidFill>
                  <a:srgbClr val="5FB4B4"/>
                </a:solidFill>
              </a:rPr>
              <a:t>&lt;/</a:t>
            </a:r>
            <a:r>
              <a:rPr b="1" lang="pt-BR" sz="1250">
                <a:solidFill>
                  <a:srgbClr val="EC5F66"/>
                </a:solidFill>
              </a:rPr>
              <a:t>Appearance</a:t>
            </a:r>
            <a:r>
              <a:rPr b="1" lang="pt-BR" sz="1250">
                <a:solidFill>
                  <a:srgbClr val="5FB4B4"/>
                </a:solidFill>
              </a:rPr>
              <a:t>&gt;</a:t>
            </a:r>
            <a:endParaRPr b="1" sz="1250">
              <a:solidFill>
                <a:srgbClr val="5FB4B4"/>
              </a:solidFill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250">
                <a:solidFill>
                  <a:srgbClr val="5FB4B4"/>
                </a:solidFill>
              </a:rPr>
              <a:t>&lt;/</a:t>
            </a:r>
            <a:r>
              <a:rPr b="1" lang="pt-BR" sz="1250">
                <a:solidFill>
                  <a:srgbClr val="EC5F66"/>
                </a:solidFill>
              </a:rPr>
              <a:t>Shape</a:t>
            </a:r>
            <a:r>
              <a:rPr b="1" lang="pt-BR" sz="1250">
                <a:solidFill>
                  <a:srgbClr val="5FB4B4"/>
                </a:solidFill>
              </a:rPr>
              <a:t>&gt;</a:t>
            </a:r>
            <a:endParaRPr b="1" sz="1250">
              <a:solidFill>
                <a:srgbClr val="5FB4B4"/>
              </a:solidFill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b="1" sz="125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b="0" sz="12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TriangleSet</a:t>
            </a:r>
            <a:endParaRPr sz="1600"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b="0"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Coordinate, atributo: point</a:t>
            </a:r>
            <a:endParaRPr sz="1600"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TriangleSet</a:t>
            </a:r>
            <a:endParaRPr sz="1600"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Material, atributo: diffuseColor</a:t>
            </a:r>
            <a:endParaRPr sz="1600"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indent="0" lvl="0" marL="0" marR="0" rtl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217202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5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/>
          </a:p>
          <a:p>
            <a:pPr indent="0" lvl="0" marL="0" marR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descr="X3dSpecificationCone" id="467" name="Google Shape;46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3dSpecificationCylinder" id="468" name="Google Shape;468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3dSpecificationSphere" id="469" name="Google Shape;469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3dSpecificationBox" id="470" name="Google Shape;470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/>
          <p:nvPr>
            <p:ph idx="1" type="body"/>
          </p:nvPr>
        </p:nvSpPr>
        <p:spPr>
          <a:xfrm>
            <a:off x="300875" y="1124700"/>
            <a:ext cx="4664100" cy="34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Box : X3DGeometryNode { 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 [X3DMetadataObject]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SFVec3f []       size     2 2 2 (0,∞)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t/>
            </a:r>
            <a:endParaRPr sz="1167"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t/>
            </a:r>
            <a:endParaRPr sz="1167"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Cylinder : X3DGeometryNode { 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[X3DMetadataObject]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bottom   TRUE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height   2    (0,∞)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radius   1    (0,∞)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side     TRUE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top      TRUE</a:t>
            </a:r>
            <a:endParaRPr/>
          </a:p>
          <a:p>
            <a:pPr indent="0" lvl="0" marL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</p:txBody>
      </p:sp>
      <p:sp>
        <p:nvSpPr>
          <p:cNvPr id="477" name="Google Shape;477;p35"/>
          <p:cNvSpPr txBox="1"/>
          <p:nvPr>
            <p:ph idx="1" type="body"/>
          </p:nvPr>
        </p:nvSpPr>
        <p:spPr>
          <a:xfrm>
            <a:off x="5291100" y="1124700"/>
            <a:ext cx="3852900" cy="398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85738" lvl="0" marL="285738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Cone : X3DGeometryNode { 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    NULL [X3DMetadataObject]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bottom       TRUE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bottomRadius 1    (0,∞)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height       2    (0,∞)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side         TRUE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    TRUE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t/>
            </a:r>
            <a:endParaRPr b="0" i="0" sz="1167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t/>
            </a:r>
            <a:endParaRPr b="0" i="0" sz="1167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Sphere : X3DGeometryNode { 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NULL [X3DMetadataObject]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radius   1    (0,∞)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TRUE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b="0" i="0" lang="pt-BR" sz="11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indent="-285738" lvl="0" marL="285738" marR="0" rtl="0" algn="l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t/>
            </a:r>
            <a:endParaRPr b="0" i="0" sz="1167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/>
          <p:nvPr>
            <p:ph idx="1" type="body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31766" lvl="1" marL="228591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/>
              <a:t>Um Grafo Acíclico Dirigido "directed acyclic graph (DAG)"</a:t>
            </a:r>
            <a:endParaRPr sz="1900"/>
          </a:p>
          <a:p>
            <a:pPr indent="0" lvl="0" marL="619099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Repetição:</a:t>
            </a:r>
            <a:endParaRPr sz="1900"/>
          </a:p>
          <a:p>
            <a:pPr indent="-241289" lvl="1" marL="619099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Uma cena pode conter várias cópias (instâncias) de um mesmo objeto</a:t>
            </a:r>
            <a:endParaRPr sz="1900"/>
          </a:p>
          <a:p>
            <a:pPr indent="-241289" lvl="1" marL="619099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O modelo (Objeto 3D) pode usar várias cópias de uma parte de outro modelo</a:t>
            </a:r>
            <a:endParaRPr sz="1900"/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Resultados</a:t>
            </a:r>
            <a:endParaRPr sz="1900"/>
          </a:p>
          <a:p>
            <a:pPr indent="-241289" lvl="1" marL="619099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Um nó (instâncias) pode possuir vários pais</a:t>
            </a:r>
            <a:endParaRPr sz="1900"/>
          </a:p>
          <a:p>
            <a:pPr indent="-241289" lvl="1" marL="619099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Ao se alterar uma cópia, essa se propaga para todas instâncias</a:t>
            </a:r>
            <a:endParaRPr sz="1900"/>
          </a:p>
          <a:p>
            <a:pPr indent="-241289" lvl="1" marL="619099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No </a:t>
            </a:r>
            <a:r>
              <a:rPr i="1" lang="pt-BR" sz="1900"/>
              <a:t>traversal</a:t>
            </a:r>
            <a:r>
              <a:rPr lang="pt-BR" sz="1900"/>
              <a:t> o mesmo objeto será desenhado várias vezes nas diferentes coordenadas</a:t>
            </a:r>
            <a:endParaRPr sz="1900"/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Economiza memória e tempo</a:t>
            </a:r>
            <a:endParaRPr sz="1900"/>
          </a:p>
        </p:txBody>
      </p:sp>
      <p:sp>
        <p:nvSpPr>
          <p:cNvPr id="59" name="Google Shape;59;p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/>
          <p:nvPr>
            <p:ph idx="1" type="body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Vantagens:</a:t>
            </a:r>
            <a:endParaRPr/>
          </a:p>
          <a:p>
            <a:pPr indent="-349250" lvl="0" marL="457200" rtl="0" algn="l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Permite definições de objetos nos seus sistemas de coordenadas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Permite o uso de objetos várias vezes numa mesma cena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Permite processamento pela hierarquia (ex:intersecções)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Permite animações de articulações de forma simples</a:t>
            </a:r>
            <a:endParaRPr sz="1900"/>
          </a:p>
        </p:txBody>
      </p:sp>
      <p:sp>
        <p:nvSpPr>
          <p:cNvPr id="67" name="Google Shape;67;p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</a:t>
            </a:r>
            <a:r>
              <a:rPr lang="pt-BR" sz="900">
                <a:solidFill>
                  <a:schemeClr val="dk1"/>
                </a:solidFill>
              </a:rPr>
              <a:t>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cap="flat" cmpd="sng" w="25400">
              <a:solidFill>
                <a:srgbClr val="76923C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cap="flat" cmpd="sng" w="25400">
              <a:solidFill>
                <a:srgbClr val="C00000"/>
              </a:solidFill>
              <a:prstDash val="solid"/>
              <a:round/>
              <a:headEnd len="sm" w="sm" type="none"/>
              <a:tailEnd len="med" w="med" type="triangle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cap="flat" cmpd="sng" w="25400">
              <a:solidFill>
                <a:srgbClr val="366092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flipH="1" rot="10800000">
              <a:off x="4972952" y="4233575"/>
              <a:ext cx="230100" cy="977100"/>
            </a:xfrm>
            <a:prstGeom prst="straightConnector1">
              <a:avLst/>
            </a:prstGeom>
            <a:noFill/>
            <a:ln cap="flat" cmpd="sng" w="508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flipH="1" rot="10800000">
              <a:off x="4972952" y="4233575"/>
              <a:ext cx="1056000" cy="977100"/>
            </a:xfrm>
            <a:prstGeom prst="straightConnector1">
              <a:avLst/>
            </a:prstGeom>
            <a:noFill/>
            <a:ln cap="flat" cmpd="sng" w="508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000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flipH="1" rot="10800000">
              <a:off x="4972952" y="4233575"/>
              <a:ext cx="1990200" cy="977100"/>
            </a:xfrm>
            <a:prstGeom prst="straightConnector1">
              <a:avLst/>
            </a:prstGeom>
            <a:noFill/>
            <a:ln cap="flat" cmpd="sng" w="508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flipH="1" rot="10800000">
              <a:off x="4972952" y="4233575"/>
              <a:ext cx="2904600" cy="977100"/>
            </a:xfrm>
            <a:prstGeom prst="straightConnector1">
              <a:avLst/>
            </a:prstGeom>
            <a:noFill/>
            <a:ln cap="flat" cmpd="sng" w="50800">
              <a:solidFill>
                <a:srgbClr val="FF6600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descr="Table, Furniture, Living Room, 3d, Dining Table - Clipart Of Table Png ,  Free Transparent Clipart - ClipartKey" id="89" name="Google Shape;89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i="1" lang="pt-BR"/>
              <a:t>Traversal</a:t>
            </a:r>
            <a:endParaRPr i="1"/>
          </a:p>
        </p:txBody>
      </p:sp>
      <p:sp>
        <p:nvSpPr>
          <p:cNvPr id="138" name="Google Shape;138;p1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O </a:t>
            </a:r>
            <a:r>
              <a:rPr i="1" lang="pt-BR" sz="2100"/>
              <a:t>traversal</a:t>
            </a:r>
            <a:r>
              <a:rPr lang="pt-BR" sz="2100"/>
              <a:t> vai aplicando operações nos nós do grafo conforme visita recursivamente cada um deles.</a:t>
            </a:r>
            <a:endParaRPr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As matrizes de transformações são adicionadas e empilhadas para posterior retorno.</a:t>
            </a:r>
            <a:endParaRPr/>
          </a:p>
        </p:txBody>
      </p:sp>
      <p:pic>
        <p:nvPicPr>
          <p:cNvPr descr="depth.gif" id="139" name="Google Shape;13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readth.gif" id="140" name="Google Shape;14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